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65" r:id="rId3"/>
    <p:sldId id="298" r:id="rId4"/>
    <p:sldId id="297" r:id="rId5"/>
    <p:sldId id="266" r:id="rId6"/>
    <p:sldId id="29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C1C71-51C2-41BD-91A1-9699C8DC0D20}" type="datetimeFigureOut">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C50CE-99AD-4F6C-AD0A-1E5AC688A19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10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C1C71-51C2-41BD-91A1-9699C8DC0D20}" type="datetimeFigureOut">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12303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C1C71-51C2-41BD-91A1-9699C8DC0D20}" type="datetimeFigureOut">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2227087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C1C71-51C2-41BD-91A1-9699C8DC0D20}" type="datetimeFigureOut">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335924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FC1C71-51C2-41BD-91A1-9699C8DC0D20}" type="datetimeFigureOut">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C50CE-99AD-4F6C-AD0A-1E5AC688A19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40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C1C71-51C2-41BD-91A1-9699C8DC0D20}" type="datetimeFigureOut">
              <a:rPr lang="en-US" smtClean="0"/>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322155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FC1C71-51C2-41BD-91A1-9699C8DC0D20}" type="datetimeFigureOut">
              <a:rPr lang="en-US" smtClean="0"/>
              <a:t>11/18/2022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218402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FC1C71-51C2-41BD-91A1-9699C8DC0D20}" type="datetimeFigureOut">
              <a:rPr lang="en-US" smtClean="0"/>
              <a:t>11/18/2022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220243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BFC1C71-51C2-41BD-91A1-9699C8DC0D20}" type="datetimeFigureOut">
              <a:rPr lang="en-US" smtClean="0"/>
              <a:t>11/18/2022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303202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BFC1C71-51C2-41BD-91A1-9699C8DC0D20}" type="datetimeFigureOut">
              <a:rPr lang="en-US" smtClean="0"/>
              <a:t>11/18/2022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CC50CE-99AD-4F6C-AD0A-1E5AC688A198}" type="slidenum">
              <a:rPr lang="en-US" smtClean="0"/>
              <a:t>‹#›</a:t>
            </a:fld>
            <a:endParaRPr lang="en-US"/>
          </a:p>
        </p:txBody>
      </p:sp>
    </p:spTree>
    <p:extLst>
      <p:ext uri="{BB962C8B-B14F-4D97-AF65-F5344CB8AC3E}">
        <p14:creationId xmlns:p14="http://schemas.microsoft.com/office/powerpoint/2010/main" val="2254095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FC1C71-51C2-41BD-91A1-9699C8DC0D20}" type="datetimeFigureOut">
              <a:rPr lang="en-US" smtClean="0"/>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C50CE-99AD-4F6C-AD0A-1E5AC688A198}" type="slidenum">
              <a:rPr lang="en-US" smtClean="0"/>
              <a:t>‹#›</a:t>
            </a:fld>
            <a:endParaRPr lang="en-US"/>
          </a:p>
        </p:txBody>
      </p:sp>
    </p:spTree>
    <p:extLst>
      <p:ext uri="{BB962C8B-B14F-4D97-AF65-F5344CB8AC3E}">
        <p14:creationId xmlns:p14="http://schemas.microsoft.com/office/powerpoint/2010/main" val="38898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FC1C71-51C2-41BD-91A1-9699C8DC0D20}" type="datetimeFigureOut">
              <a:rPr lang="en-US" smtClean="0"/>
              <a:t>11/18/2022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CC50CE-99AD-4F6C-AD0A-1E5AC688A19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574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24329C17-11AB-B9DA-546F-A5D16DD30C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95300"/>
            <a:ext cx="88392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19B980B3-0B61-F7D7-5172-3793502BB418}"/>
              </a:ext>
            </a:extLst>
          </p:cNvPr>
          <p:cNvSpPr>
            <a:spLocks noGrp="1"/>
          </p:cNvSpPr>
          <p:nvPr>
            <p:ph type="title"/>
          </p:nvPr>
        </p:nvSpPr>
        <p:spPr>
          <a:xfrm>
            <a:off x="1581150" y="228600"/>
            <a:ext cx="8086725" cy="5305425"/>
          </a:xfrm>
        </p:spPr>
        <p:txBody>
          <a:bodyPr/>
          <a:lstStyle/>
          <a:p>
            <a:pPr algn="just" eaLnBrk="1" hangingPunct="1"/>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 Financial Institutions</a:t>
            </a:r>
            <a:br>
              <a:rPr lang="en-US" altLang="en-US" sz="2400" b="1"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Financial institutions are business organizations which deal in lending and borrowing of funds. They act as the intermediaries who assist in smooth running of the financial system by providing different types of financial services to the country. </a:t>
            </a:r>
            <a:br>
              <a:rPr lang="en-US" alt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endParaRPr lang="en-US" altLang="en-US" sz="2400" dirty="0">
              <a:latin typeface="Arial" panose="020B0604020202020204" pitchFamily="34" charset="0"/>
              <a:cs typeface="Arial" panose="020B0604020202020204" pitchFamily="34" charset="0"/>
            </a:endParaRPr>
          </a:p>
        </p:txBody>
      </p:sp>
      <p:pic>
        <p:nvPicPr>
          <p:cNvPr id="6146" name="Content Placeholder 2">
            <a:extLst>
              <a:ext uri="{FF2B5EF4-FFF2-40B4-BE49-F238E27FC236}">
                <a16:creationId xmlns:a16="http://schemas.microsoft.com/office/drawing/2014/main" id="{18746261-3287-B79B-224B-98F8CBCB0A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523876"/>
            <a:ext cx="2286000" cy="157321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19B980B3-0B61-F7D7-5172-3793502BB418}"/>
              </a:ext>
            </a:extLst>
          </p:cNvPr>
          <p:cNvSpPr>
            <a:spLocks noGrp="1"/>
          </p:cNvSpPr>
          <p:nvPr>
            <p:ph type="title"/>
          </p:nvPr>
        </p:nvSpPr>
        <p:spPr>
          <a:xfrm>
            <a:off x="1581150" y="228600"/>
            <a:ext cx="8086725" cy="5305425"/>
          </a:xfrm>
        </p:spPr>
        <p:txBody>
          <a:bodyPr/>
          <a:lstStyle/>
          <a:p>
            <a:pPr algn="just" eaLnBrk="1" hangingPunct="1"/>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 Financial Institutions</a:t>
            </a:r>
            <a:br>
              <a:rPr lang="en-US" altLang="en-US" sz="2400" b="1"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Financial institution perform the activities of mobilisers and depositories of savings. The surplus savings of the units are mobilized by Financial Institutions by allocating them into productive business activities. Consultation services are also provided by Financial Institutions to entrepreneurs, business firms and government on different critical issues ranging from restructuring to </a:t>
            </a:r>
            <a:r>
              <a:rPr lang="en-US" altLang="en-US" sz="2400">
                <a:latin typeface="Arial" panose="020B0604020202020204" pitchFamily="34" charset="0"/>
                <a:cs typeface="Arial" panose="020B0604020202020204" pitchFamily="34" charset="0"/>
              </a:rPr>
              <a:t>diversification policies.</a:t>
            </a:r>
            <a:endParaRPr lang="en-US" altLang="en-US" sz="2400" dirty="0">
              <a:latin typeface="Arial" panose="020B0604020202020204" pitchFamily="34" charset="0"/>
              <a:cs typeface="Arial" panose="020B0604020202020204" pitchFamily="34" charset="0"/>
            </a:endParaRPr>
          </a:p>
        </p:txBody>
      </p:sp>
      <p:pic>
        <p:nvPicPr>
          <p:cNvPr id="6146" name="Content Placeholder 2">
            <a:extLst>
              <a:ext uri="{FF2B5EF4-FFF2-40B4-BE49-F238E27FC236}">
                <a16:creationId xmlns:a16="http://schemas.microsoft.com/office/drawing/2014/main" id="{18746261-3287-B79B-224B-98F8CBCB0A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523876"/>
            <a:ext cx="2286000" cy="1573213"/>
          </a:xfrm>
        </p:spPr>
      </p:pic>
    </p:spTree>
    <p:extLst>
      <p:ext uri="{BB962C8B-B14F-4D97-AF65-F5344CB8AC3E}">
        <p14:creationId xmlns:p14="http://schemas.microsoft.com/office/powerpoint/2010/main" val="3565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19B980B3-0B61-F7D7-5172-3793502BB418}"/>
              </a:ext>
            </a:extLst>
          </p:cNvPr>
          <p:cNvSpPr>
            <a:spLocks noGrp="1"/>
          </p:cNvSpPr>
          <p:nvPr>
            <p:ph type="title"/>
          </p:nvPr>
        </p:nvSpPr>
        <p:spPr>
          <a:xfrm>
            <a:off x="1847850" y="2097089"/>
            <a:ext cx="7534274" cy="4113212"/>
          </a:xfrm>
        </p:spPr>
        <p:txBody>
          <a:bodyPr>
            <a:normAutofit fontScale="90000"/>
          </a:bodyPr>
          <a:lstStyle/>
          <a:p>
            <a:pPr algn="just"/>
            <a:br>
              <a:rPr lang="en-US" alt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 Financial Institutions</a:t>
            </a:r>
            <a:br>
              <a:rPr lang="en-US" altLang="en-US" sz="2400" b="1"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Financial institution perform the activities of mobilisers and depositories of savings. The surplus savings of the units are mobilized by Financial Institutions by allocating them into productive business activities. Consultation services are also provided by Financial Institutions to entrepreneurs, business firms and government on different critical issues ranging from restructuring to diversification policies.</a:t>
            </a:r>
            <a:br>
              <a:rPr lang="en-US" sz="1400" dirty="0"/>
            </a:br>
            <a:br>
              <a:rPr lang="en-US" altLang="en-US" sz="2400" dirty="0">
                <a:latin typeface="Arial" panose="020B0604020202020204" pitchFamily="34" charset="0"/>
                <a:cs typeface="Arial" panose="020B0604020202020204" pitchFamily="34" charset="0"/>
              </a:rPr>
            </a:br>
            <a:endParaRPr lang="en-US" altLang="en-US" sz="2400" dirty="0">
              <a:latin typeface="Arial" panose="020B0604020202020204" pitchFamily="34" charset="0"/>
              <a:cs typeface="Arial" panose="020B0604020202020204" pitchFamily="34" charset="0"/>
            </a:endParaRPr>
          </a:p>
        </p:txBody>
      </p:sp>
      <p:pic>
        <p:nvPicPr>
          <p:cNvPr id="6146" name="Content Placeholder 2">
            <a:extLst>
              <a:ext uri="{FF2B5EF4-FFF2-40B4-BE49-F238E27FC236}">
                <a16:creationId xmlns:a16="http://schemas.microsoft.com/office/drawing/2014/main" id="{18746261-3287-B79B-224B-98F8CBCB0A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523876"/>
            <a:ext cx="2286000" cy="1573213"/>
          </a:xfrm>
        </p:spPr>
      </p:pic>
    </p:spTree>
    <p:extLst>
      <p:ext uri="{BB962C8B-B14F-4D97-AF65-F5344CB8AC3E}">
        <p14:creationId xmlns:p14="http://schemas.microsoft.com/office/powerpoint/2010/main" val="171374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5B3D9-AB6E-E92C-8836-6920A8FBE323}"/>
              </a:ext>
            </a:extLst>
          </p:cNvPr>
          <p:cNvSpPr/>
          <p:nvPr/>
        </p:nvSpPr>
        <p:spPr>
          <a:xfrm>
            <a:off x="4267200" y="728663"/>
            <a:ext cx="37338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dirty="0"/>
              <a:t>TYPES OF FINANCIAL INSTITUTIONS</a:t>
            </a:r>
          </a:p>
        </p:txBody>
      </p:sp>
      <p:sp>
        <p:nvSpPr>
          <p:cNvPr id="3" name="Rectangle 2">
            <a:extLst>
              <a:ext uri="{FF2B5EF4-FFF2-40B4-BE49-F238E27FC236}">
                <a16:creationId xmlns:a16="http://schemas.microsoft.com/office/drawing/2014/main" id="{A17EE105-0C06-24C0-59B8-BBEC3F143AB6}"/>
              </a:ext>
            </a:extLst>
          </p:cNvPr>
          <p:cNvSpPr/>
          <p:nvPr/>
        </p:nvSpPr>
        <p:spPr>
          <a:xfrm>
            <a:off x="2667000" y="2286000"/>
            <a:ext cx="2895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BANKING INSTITIUTION</a:t>
            </a:r>
          </a:p>
        </p:txBody>
      </p:sp>
      <p:sp>
        <p:nvSpPr>
          <p:cNvPr id="4" name="Rectangle 3">
            <a:extLst>
              <a:ext uri="{FF2B5EF4-FFF2-40B4-BE49-F238E27FC236}">
                <a16:creationId xmlns:a16="http://schemas.microsoft.com/office/drawing/2014/main" id="{56609B2A-490A-52A4-135D-ACF2C90C7D18}"/>
              </a:ext>
            </a:extLst>
          </p:cNvPr>
          <p:cNvSpPr/>
          <p:nvPr/>
        </p:nvSpPr>
        <p:spPr>
          <a:xfrm>
            <a:off x="6705600" y="2286000"/>
            <a:ext cx="304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NON-BANKING FINANCIAL INSTITUTIONS</a:t>
            </a:r>
          </a:p>
        </p:txBody>
      </p:sp>
      <p:sp>
        <p:nvSpPr>
          <p:cNvPr id="5" name="Rectangle: Rounded Corners 4">
            <a:extLst>
              <a:ext uri="{FF2B5EF4-FFF2-40B4-BE49-F238E27FC236}">
                <a16:creationId xmlns:a16="http://schemas.microsoft.com/office/drawing/2014/main" id="{B501EA91-2AB0-D6AF-8D52-ADB2F855DFFE}"/>
              </a:ext>
            </a:extLst>
          </p:cNvPr>
          <p:cNvSpPr/>
          <p:nvPr/>
        </p:nvSpPr>
        <p:spPr>
          <a:xfrm>
            <a:off x="2209800" y="3975100"/>
            <a:ext cx="2209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ORGANISED SECTOR</a:t>
            </a:r>
          </a:p>
        </p:txBody>
      </p:sp>
      <p:sp>
        <p:nvSpPr>
          <p:cNvPr id="7" name="Rectangle: Rounded Corners 6">
            <a:extLst>
              <a:ext uri="{FF2B5EF4-FFF2-40B4-BE49-F238E27FC236}">
                <a16:creationId xmlns:a16="http://schemas.microsoft.com/office/drawing/2014/main" id="{6518A525-931B-5E73-5942-80D4770F98B6}"/>
              </a:ext>
            </a:extLst>
          </p:cNvPr>
          <p:cNvSpPr/>
          <p:nvPr/>
        </p:nvSpPr>
        <p:spPr>
          <a:xfrm>
            <a:off x="4724400" y="3941763"/>
            <a:ext cx="2133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UNORGANISED SECTOR</a:t>
            </a:r>
          </a:p>
        </p:txBody>
      </p:sp>
      <p:sp>
        <p:nvSpPr>
          <p:cNvPr id="8" name="Rectangle: Rounded Corners 7">
            <a:extLst>
              <a:ext uri="{FF2B5EF4-FFF2-40B4-BE49-F238E27FC236}">
                <a16:creationId xmlns:a16="http://schemas.microsoft.com/office/drawing/2014/main" id="{E9E56668-A47F-BA47-A583-4A7BD7E690E8}"/>
              </a:ext>
            </a:extLst>
          </p:cNvPr>
          <p:cNvSpPr/>
          <p:nvPr/>
        </p:nvSpPr>
        <p:spPr>
          <a:xfrm>
            <a:off x="5257800" y="54102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ORGANISED FINANCIAL INSTITUTIONS</a:t>
            </a:r>
          </a:p>
        </p:txBody>
      </p:sp>
      <p:sp>
        <p:nvSpPr>
          <p:cNvPr id="9" name="Rectangle: Rounded Corners 8">
            <a:extLst>
              <a:ext uri="{FF2B5EF4-FFF2-40B4-BE49-F238E27FC236}">
                <a16:creationId xmlns:a16="http://schemas.microsoft.com/office/drawing/2014/main" id="{94618F86-296A-BE42-0B4E-F51BE0CCEDE1}"/>
              </a:ext>
            </a:extLst>
          </p:cNvPr>
          <p:cNvSpPr/>
          <p:nvPr/>
        </p:nvSpPr>
        <p:spPr>
          <a:xfrm>
            <a:off x="8001000" y="54102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UNORGANISED FINANCIAL INSTITUTIONS</a:t>
            </a:r>
          </a:p>
        </p:txBody>
      </p:sp>
      <p:cxnSp>
        <p:nvCxnSpPr>
          <p:cNvPr id="11" name="Straight Connector 10">
            <a:extLst>
              <a:ext uri="{FF2B5EF4-FFF2-40B4-BE49-F238E27FC236}">
                <a16:creationId xmlns:a16="http://schemas.microsoft.com/office/drawing/2014/main" id="{35D7CE8A-27A4-72B3-6E07-3100D47CBB2D}"/>
              </a:ext>
            </a:extLst>
          </p:cNvPr>
          <p:cNvCxnSpPr/>
          <p:nvPr/>
        </p:nvCxnSpPr>
        <p:spPr>
          <a:xfrm>
            <a:off x="4267200" y="17526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2F4E48-F686-3BEA-8201-E91BC5031993}"/>
              </a:ext>
            </a:extLst>
          </p:cNvPr>
          <p:cNvCxnSpPr/>
          <p:nvPr/>
        </p:nvCxnSpPr>
        <p:spPr>
          <a:xfrm>
            <a:off x="6477000" y="50292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02D0668-248C-F54B-FA78-76709B1F5222}"/>
              </a:ext>
            </a:extLst>
          </p:cNvPr>
          <p:cNvCxnSpPr/>
          <p:nvPr/>
        </p:nvCxnSpPr>
        <p:spPr>
          <a:xfrm>
            <a:off x="4267200" y="1752600"/>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263F91-303E-E74F-5681-F1F0D337E192}"/>
              </a:ext>
            </a:extLst>
          </p:cNvPr>
          <p:cNvCxnSpPr/>
          <p:nvPr/>
        </p:nvCxnSpPr>
        <p:spPr>
          <a:xfrm>
            <a:off x="8229600" y="17526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AD05CA-F55C-B2AD-D3D4-6C603E31095F}"/>
              </a:ext>
            </a:extLst>
          </p:cNvPr>
          <p:cNvCxnSpPr>
            <a:cxnSpLocks/>
          </p:cNvCxnSpPr>
          <p:nvPr/>
        </p:nvCxnSpPr>
        <p:spPr>
          <a:xfrm>
            <a:off x="3276600" y="35814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1322D1B-14A0-CA8D-F095-6BB44880CA85}"/>
              </a:ext>
            </a:extLst>
          </p:cNvPr>
          <p:cNvCxnSpPr/>
          <p:nvPr/>
        </p:nvCxnSpPr>
        <p:spPr>
          <a:xfrm>
            <a:off x="3314700" y="3581401"/>
            <a:ext cx="0" cy="360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B545F21-EF2A-237F-3F78-16C5DEDA23FC}"/>
              </a:ext>
            </a:extLst>
          </p:cNvPr>
          <p:cNvCxnSpPr/>
          <p:nvPr/>
        </p:nvCxnSpPr>
        <p:spPr>
          <a:xfrm>
            <a:off x="5791200" y="35814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09E9BD6-A5D3-A077-6589-E0D0BCFEBC0C}"/>
              </a:ext>
            </a:extLst>
          </p:cNvPr>
          <p:cNvCxnSpPr/>
          <p:nvPr/>
        </p:nvCxnSpPr>
        <p:spPr>
          <a:xfrm>
            <a:off x="6477000" y="50292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33A19D1-7943-135E-D492-3A0A1EEE29C4}"/>
              </a:ext>
            </a:extLst>
          </p:cNvPr>
          <p:cNvCxnSpPr/>
          <p:nvPr/>
        </p:nvCxnSpPr>
        <p:spPr>
          <a:xfrm>
            <a:off x="9067800" y="5029200"/>
            <a:ext cx="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5562258-CD2D-0EAF-4876-D2CD2CBB760B}"/>
              </a:ext>
            </a:extLst>
          </p:cNvPr>
          <p:cNvCxnSpPr/>
          <p:nvPr/>
        </p:nvCxnSpPr>
        <p:spPr>
          <a:xfrm>
            <a:off x="6134100" y="1185864"/>
            <a:ext cx="0" cy="5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BC269FC-AF3F-C09E-CC2E-320445F4BA06}"/>
              </a:ext>
            </a:extLst>
          </p:cNvPr>
          <p:cNvCxnSpPr/>
          <p:nvPr/>
        </p:nvCxnSpPr>
        <p:spPr>
          <a:xfrm>
            <a:off x="4533900" y="3048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E304F13-5A0C-BE73-45F8-D2BA868ECD63}"/>
              </a:ext>
            </a:extLst>
          </p:cNvPr>
          <p:cNvCxnSpPr/>
          <p:nvPr/>
        </p:nvCxnSpPr>
        <p:spPr>
          <a:xfrm>
            <a:off x="7924800" y="3048000"/>
            <a:ext cx="0" cy="1981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2370-66BA-1916-CA16-7EBE39080BAD}"/>
              </a:ext>
            </a:extLst>
          </p:cNvPr>
          <p:cNvSpPr>
            <a:spLocks noGrp="1"/>
          </p:cNvSpPr>
          <p:nvPr>
            <p:ph type="title"/>
          </p:nvPr>
        </p:nvSpPr>
        <p:spPr>
          <a:xfrm>
            <a:off x="704850" y="1984375"/>
            <a:ext cx="10515600" cy="1325563"/>
          </a:xfrm>
        </p:spPr>
        <p:txBody>
          <a:bodyPr>
            <a:normAutofit/>
          </a:bodyPr>
          <a:lstStyle/>
          <a:p>
            <a:pPr algn="ctr"/>
            <a:r>
              <a:rPr lang="en-US" sz="5400" b="1" i="1" dirty="0"/>
              <a:t>T  H  A  N  K    Y  O  U</a:t>
            </a:r>
          </a:p>
        </p:txBody>
      </p:sp>
    </p:spTree>
    <p:extLst>
      <p:ext uri="{BB962C8B-B14F-4D97-AF65-F5344CB8AC3E}">
        <p14:creationId xmlns:p14="http://schemas.microsoft.com/office/powerpoint/2010/main" val="4661709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TotalTime>
  <Words>206</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Retrospect</vt:lpstr>
      <vt:lpstr>PowerPoint Presentation</vt:lpstr>
      <vt:lpstr>                                                              Financial Institutions   Financial institutions are business organizations which deal in lending and borrowing of funds. They act as the intermediaries who assist in smooth running of the financial system by providing different types of financial services to the country.   </vt:lpstr>
      <vt:lpstr>                                                              Financial Institutions   Financial institution perform the activities of mobilisers and depositories of savings. The surplus savings of the units are mobilized by Financial Institutions by allocating them into productive business activities. Consultation services are also provided by Financial Institutions to entrepreneurs, business firms and government on different critical issues ranging from restructuring to diversification policies.</vt:lpstr>
      <vt:lpstr>                                                               Financial Institutions   Financial institution perform the activities of mobilisers and depositories of savings. The surplus savings of the units are mobilized by Financial Institutions by allocating them into productive business activities. Consultation services are also provided by Financial Institutions to entrepreneurs, business firms and government on different critical issues ranging from restructuring to diversification policies.  </vt:lpstr>
      <vt:lpstr>PowerPoint Presentation</vt:lpstr>
      <vt:lpstr>T  H  A  N  K    Y  O  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1</cp:revision>
  <dcterms:created xsi:type="dcterms:W3CDTF">2022-11-18T07:13:15Z</dcterms:created>
  <dcterms:modified xsi:type="dcterms:W3CDTF">2022-11-18T07:29:03Z</dcterms:modified>
</cp:coreProperties>
</file>